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9" r:id="rId2"/>
    <p:sldId id="256" r:id="rId3"/>
    <p:sldId id="265" r:id="rId4"/>
    <p:sldId id="273" r:id="rId5"/>
    <p:sldId id="261" r:id="rId6"/>
    <p:sldId id="270" r:id="rId7"/>
    <p:sldId id="264" r:id="rId8"/>
    <p:sldId id="260" r:id="rId9"/>
    <p:sldId id="266" r:id="rId10"/>
    <p:sldId id="267" r:id="rId11"/>
    <p:sldId id="268" r:id="rId12"/>
    <p:sldId id="262" r:id="rId13"/>
    <p:sldId id="269" r:id="rId14"/>
    <p:sldId id="271" r:id="rId15"/>
    <p:sldId id="272" r:id="rId16"/>
    <p:sldId id="263" r:id="rId17"/>
  </p:sldIdLst>
  <p:sldSz cx="9144000" cy="6858000" type="screen4x3"/>
  <p:notesSz cx="6807200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42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C374B6-BBC9-4799-A30E-7FF65118E42F}" type="datetimeFigureOut">
              <a:rPr lang="zh-HK" altLang="en-US" smtClean="0"/>
              <a:pPr/>
              <a:t>3/11/2017</a:t>
            </a:fld>
            <a:endParaRPr lang="zh-HK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040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E4FE97-8F5B-4992-94E6-FB3885928EA4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12703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28CAA-F267-49D5-AB11-BCCE34CA3C3B}" type="datetimeFigureOut">
              <a:rPr lang="zh-HK" altLang="en-US" smtClean="0"/>
              <a:pPr/>
              <a:t>3/11/2017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CC712-5FC7-4157-9E58-A0B8449AFE18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342077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28CAA-F267-49D5-AB11-BCCE34CA3C3B}" type="datetimeFigureOut">
              <a:rPr lang="zh-HK" altLang="en-US" smtClean="0"/>
              <a:pPr/>
              <a:t>3/11/2017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CC712-5FC7-4157-9E58-A0B8449AFE18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324703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28CAA-F267-49D5-AB11-BCCE34CA3C3B}" type="datetimeFigureOut">
              <a:rPr lang="zh-HK" altLang="en-US" smtClean="0"/>
              <a:pPr/>
              <a:t>3/11/2017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CC712-5FC7-4157-9E58-A0B8449AFE18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076681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28CAA-F267-49D5-AB11-BCCE34CA3C3B}" type="datetimeFigureOut">
              <a:rPr lang="zh-HK" altLang="en-US" smtClean="0"/>
              <a:pPr/>
              <a:t>3/11/2017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CC712-5FC7-4157-9E58-A0B8449AFE18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251169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28CAA-F267-49D5-AB11-BCCE34CA3C3B}" type="datetimeFigureOut">
              <a:rPr lang="zh-HK" altLang="en-US" smtClean="0"/>
              <a:pPr/>
              <a:t>3/11/2017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CC712-5FC7-4157-9E58-A0B8449AFE18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0079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28CAA-F267-49D5-AB11-BCCE34CA3C3B}" type="datetimeFigureOut">
              <a:rPr lang="zh-HK" altLang="en-US" smtClean="0"/>
              <a:pPr/>
              <a:t>3/11/2017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CC712-5FC7-4157-9E58-A0B8449AFE18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74811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28CAA-F267-49D5-AB11-BCCE34CA3C3B}" type="datetimeFigureOut">
              <a:rPr lang="zh-HK" altLang="en-US" smtClean="0"/>
              <a:pPr/>
              <a:t>3/11/2017</a:t>
            </a:fld>
            <a:endParaRPr lang="zh-HK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CC712-5FC7-4157-9E58-A0B8449AFE18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499603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28CAA-F267-49D5-AB11-BCCE34CA3C3B}" type="datetimeFigureOut">
              <a:rPr lang="zh-HK" altLang="en-US" smtClean="0"/>
              <a:pPr/>
              <a:t>3/11/2017</a:t>
            </a:fld>
            <a:endParaRPr lang="zh-HK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CC712-5FC7-4157-9E58-A0B8449AFE18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40033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28CAA-F267-49D5-AB11-BCCE34CA3C3B}" type="datetimeFigureOut">
              <a:rPr lang="zh-HK" altLang="en-US" smtClean="0"/>
              <a:pPr/>
              <a:t>3/11/2017</a:t>
            </a:fld>
            <a:endParaRPr lang="zh-HK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CC712-5FC7-4157-9E58-A0B8449AFE18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08044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28CAA-F267-49D5-AB11-BCCE34CA3C3B}" type="datetimeFigureOut">
              <a:rPr lang="zh-HK" altLang="en-US" smtClean="0"/>
              <a:pPr/>
              <a:t>3/11/2017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CC712-5FC7-4157-9E58-A0B8449AFE18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241019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28CAA-F267-49D5-AB11-BCCE34CA3C3B}" type="datetimeFigureOut">
              <a:rPr lang="zh-HK" altLang="en-US" smtClean="0"/>
              <a:pPr/>
              <a:t>3/11/2017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CC712-5FC7-4157-9E58-A0B8449AFE18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161399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428CAA-F267-49D5-AB11-BCCE34CA3C3B}" type="datetimeFigureOut">
              <a:rPr lang="zh-HK" altLang="en-US" smtClean="0"/>
              <a:pPr/>
              <a:t>3/11/2017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8CC712-5FC7-4157-9E58-A0B8449AFE18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898743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https://3.bp.blogspot.com/-T9BLfNITY18/U55Ie5ZFa1I/AAAAAAAAhdU/RX7y-TWfT2I/s400/pyoko5_gogatsubyou.png" TargetMode="Externa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jpe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hyperlink" Target="https://www.google.com.hk/url?sa=i&amp;rct=j&amp;q=&amp;esrc=s&amp;source=images&amp;cd=&amp;cad=rja&amp;uact=8&amp;ved=0ahUKEwjhyPmbs9zPAhVSNpQKHZx5Da4QjRwIBw&amp;url=http://life.tw/?app=view&amp;no=473369&amp;psig=AFQjCNHPOPZ7DAoJDpUyCZEjxm-IE48E9Q&amp;ust=1476606811228942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15.wav"/><Relationship Id="rId7" Type="http://schemas.openxmlformats.org/officeDocument/2006/relationships/image" Target="../media/image4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26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5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https://4.bp.blogspot.com/-FoxjuW6IntE/VteDN1QQj-I/AAAAAAAA4Tc/4MRlJSglVBU/s400/sotsugyou_album_boy.png" TargetMode="Externa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29.png"/><Relationship Id="rId5" Type="http://schemas.openxmlformats.org/officeDocument/2006/relationships/image" Target="../media/image4.pn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https://2.bp.blogspot.com/-bbv25UsyWzI/Wc8fvdc9zZI/AAAAAAABHHw/hXH0WqR1-Ow_LCWCT8Vmqg9xRqaoPlEqACLcBGAs/s400/kids_ryoushin_mimamoru.png" TargetMode="Externa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31.png"/><Relationship Id="rId5" Type="http://schemas.openxmlformats.org/officeDocument/2006/relationships/image" Target="../media/image4.pn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6.xml"/><Relationship Id="rId7" Type="http://schemas.openxmlformats.org/officeDocument/2006/relationships/image" Target="https://4.bp.blogspot.com/-OYJx3LVy4qQ/Vvpdf0XGPII/AAAAAAAA5Qw/56qy6AlEt3ssUtfECW4q1eP03kGb4DgRw/s400/baby_umaretate.png" TargetMode="Externa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33.png"/><Relationship Id="rId5" Type="http://schemas.openxmlformats.org/officeDocument/2006/relationships/image" Target="../media/image4.png"/><Relationship Id="rId4" Type="http://schemas.openxmlformats.org/officeDocument/2006/relationships/image" Target="../media/image32.jpeg"/><Relationship Id="rId9" Type="http://schemas.openxmlformats.org/officeDocument/2006/relationships/image" Target="http://2.bp.blogspot.com/-cVW-NTV1RE0/Vnzs2VnRyhI/AAAAAAAA2LA/1qFE6m3UxJ4/s400/kusuguru_baby.png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20.wav"/><Relationship Id="rId7" Type="http://schemas.openxmlformats.org/officeDocument/2006/relationships/image" Target="../media/image4.png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35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0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wav"/><Relationship Id="rId7" Type="http://schemas.openxmlformats.org/officeDocument/2006/relationships/image" Target="../media/image3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wav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http://1.bp.blogspot.com/-cucjmccdRJk/VA7mG0nGn3I/AAAAAAAAmK8/NpLiYZ8DcUE/s400/takibi.png" TargetMode="Externa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https://1.bp.blogspot.com/-7PjgVcPJztw/Vx9TmGYFDOI/AAAAAAAA6Dc/HLHBixtFXWEWjLQsI0giJOP36n8lMkkDQCLcB/s400/hirune_soto_boy.png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http://3.bp.blogspot.com/-O2Xut7_37yA/U7O7_PYj3qI/AAAAAAAAiXo/KrYxF4-3M2w/s500/bessou_log_house.png" TargetMode="Externa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6.wav"/><Relationship Id="rId7" Type="http://schemas.openxmlformats.org/officeDocument/2006/relationships/image" Target="../media/image4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2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http://1.bp.blogspot.com/-b29yb2pTBl0/U-8FZjRaQwI/AAAAAAAAkrA/eSz-We-VxZQ/s500/dousoukai.png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https://4.bp.blogspot.com/-cR3k59v5N1s/WMfCPt4tiOI/AAAAAAABClw/ynv3o1ubuno5FQ-bNtB7O_sXkRUWsA1VQCLcB/s450/roujin_kokyou_sad.png" TargetMode="Externa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10.wav"/><Relationship Id="rId7" Type="http://schemas.openxmlformats.org/officeDocument/2006/relationships/image" Target="../media/image4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8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933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4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67000"/>
            <a:lum/>
          </a:blip>
          <a:srcRect/>
          <a:stretch>
            <a:fillRect l="-40000" r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9697" r="1650"/>
          <a:stretch/>
        </p:blipFill>
        <p:spPr>
          <a:xfrm rot="1479529">
            <a:off x="3882696" y="3544356"/>
            <a:ext cx="4974088" cy="4135582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58013" y="1515921"/>
            <a:ext cx="908598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</a:t>
            </a:r>
            <a:r>
              <a:rPr kumimoji="1" lang="en-US" altLang="zh-TW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      </a:t>
            </a:r>
            <a:r>
              <a:rPr kumimoji="1" lang="zh-TW" altLang="zh-HK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盼望</a:t>
            </a:r>
            <a:r>
              <a:rPr kumimoji="1" lang="zh-HK" altLang="zh-HK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着</a:t>
            </a:r>
            <a:r>
              <a:rPr kumimoji="1" lang="zh-TW" altLang="zh-HK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，盼望</a:t>
            </a:r>
            <a:r>
              <a:rPr kumimoji="1" lang="zh-HK" altLang="zh-HK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着</a:t>
            </a:r>
            <a:r>
              <a:rPr kumimoji="1" lang="zh-TW" altLang="zh-HK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，東風來了，春天的腳步近了</a:t>
            </a:r>
            <a:r>
              <a:rPr kumimoji="1" lang="zh-TW" altLang="zh-HK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。</a:t>
            </a:r>
            <a:endParaRPr kumimoji="1" lang="en-US" altLang="zh-TW" sz="3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r>
              <a:rPr kumimoji="1" lang="en-US" altLang="zh-TW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                              </a:t>
            </a:r>
            <a:r>
              <a:rPr kumimoji="1" lang="zh-TW" altLang="zh-HK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一切</a:t>
            </a:r>
            <a:r>
              <a:rPr kumimoji="1" lang="zh-TW" altLang="zh-HK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都像剛睡醒的樣子，欣欣然張開了眼。山朗潤起來了，水長起來了，太陽的臉紅起來了。 </a:t>
            </a:r>
          </a:p>
          <a:p>
            <a:r>
              <a:rPr kumimoji="1" lang="en-US" altLang="zh-TW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       </a:t>
            </a:r>
            <a:r>
              <a:rPr kumimoji="1" lang="zh-TW" altLang="zh-HK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小草</a:t>
            </a:r>
            <a:r>
              <a:rPr kumimoji="1" lang="zh-TW" altLang="zh-HK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偷偷地從土裏鑽出來，嫩嫩的，綠綠的。園子裏，田野裏，瞧去，一大片一大片滿是的。坐</a:t>
            </a:r>
            <a:r>
              <a:rPr kumimoji="1" lang="zh-HK" altLang="zh-HK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着</a:t>
            </a:r>
            <a:r>
              <a:rPr kumimoji="1" lang="zh-TW" altLang="zh-HK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，躺</a:t>
            </a:r>
            <a:r>
              <a:rPr kumimoji="1" lang="zh-HK" altLang="zh-HK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着</a:t>
            </a:r>
            <a:r>
              <a:rPr kumimoji="1" lang="zh-TW" altLang="zh-HK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，打兩個滾，踢幾腳球，賽幾趟跑，捉幾回迷藏。風輕悄悄的，草綿軟軟的。</a:t>
            </a:r>
          </a:p>
        </p:txBody>
      </p:sp>
      <p:sp>
        <p:nvSpPr>
          <p:cNvPr id="7" name="矩形 2"/>
          <p:cNvSpPr>
            <a:spLocks noChangeArrowheads="1"/>
          </p:cNvSpPr>
          <p:nvPr/>
        </p:nvSpPr>
        <p:spPr bwMode="auto">
          <a:xfrm>
            <a:off x="-810867" y="757753"/>
            <a:ext cx="81153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  </a:t>
            </a:r>
            <a:r>
              <a:rPr lang="en-US" altLang="zh-TW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9.</a:t>
            </a: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 </a:t>
            </a:r>
            <a:r>
              <a:rPr lang="en-US" altLang="zh-TW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〈</a:t>
            </a:r>
            <a:r>
              <a:rPr lang="zh-HK" altLang="zh-H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春</a:t>
            </a:r>
            <a:r>
              <a:rPr lang="en-US" altLang="zh-TW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〉</a:t>
            </a:r>
            <a:r>
              <a:rPr lang="en-US" altLang="zh-H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(</a:t>
            </a:r>
            <a:r>
              <a:rPr lang="zh-HK" altLang="zh-HK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節錄</a:t>
            </a:r>
            <a:r>
              <a:rPr lang="en-US" altLang="zh-HK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)     </a:t>
            </a:r>
            <a:r>
              <a:rPr lang="en-US" altLang="zh-H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 </a:t>
            </a:r>
            <a:r>
              <a:rPr lang="zh-HK" altLang="zh-H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朱自清</a:t>
            </a:r>
            <a:endParaRPr lang="zh-TW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2" name="9_春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121009" y="847307"/>
            <a:ext cx="609600" cy="609600"/>
          </a:xfrm>
          <a:prstGeom prst="rect">
            <a:avLst/>
          </a:prstGeom>
        </p:spPr>
      </p:pic>
      <p:pic>
        <p:nvPicPr>
          <p:cNvPr id="5122" name="Picture 2" descr="5月病のイラスト（ぴょこ）"/>
          <p:cNvPicPr>
            <a:picLocks noChangeAspect="1" noChangeArrowheads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425" y="-109816"/>
            <a:ext cx="1703388" cy="173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229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50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228591" y="1691067"/>
            <a:ext cx="890395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       </a:t>
            </a:r>
            <a:r>
              <a:rPr kumimoji="1" lang="zh-TW" altLang="zh-H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提倡運動的人，以為運動可以增加個人民族體力的健康。是的，健康的體力，是一生努力成功的基礎；大家體力不發展，民族的生命力也就衰落下去。</a:t>
            </a:r>
          </a:p>
          <a:p>
            <a:r>
              <a:rPr kumimoji="1" lang="en-US" altLang="zh-H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        </a:t>
            </a:r>
            <a:r>
              <a:rPr kumimoji="1" lang="zh-TW" altLang="zh-H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古代希臘人以為「健全的心靈，寓於健全的身體。」這也是深刻的理論。身體不健康，心靈容易生病態，歷史上、傳記</a:t>
            </a:r>
            <a:r>
              <a:rPr kumimoji="1" lang="zh-HK" altLang="zh-H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裏</a:t>
            </a:r>
            <a:r>
              <a:rPr kumimoji="1" lang="zh-TW" altLang="zh-H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和心理學中的例證太多了。</a:t>
            </a:r>
          </a:p>
          <a:p>
            <a:r>
              <a:rPr kumimoji="1" lang="en-US" altLang="zh-TW" sz="2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       </a:t>
            </a:r>
            <a:r>
              <a:rPr kumimoji="1" lang="zh-TW" altLang="zh-HK" sz="2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這些</a:t>
            </a:r>
            <a:r>
              <a:rPr kumimoji="1" lang="zh-TW" altLang="zh-H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都是對的，但是運動的精義，還不只此。它更有道德的意義，這意義就是在運動場上養成人生的正大態度、政治的光明修養，以陶鑄優良的民族性。這就是我所謂「運動家的風度」。</a:t>
            </a:r>
          </a:p>
        </p:txBody>
      </p:sp>
      <p:sp>
        <p:nvSpPr>
          <p:cNvPr id="7" name="矩形 2"/>
          <p:cNvSpPr>
            <a:spLocks noChangeArrowheads="1"/>
          </p:cNvSpPr>
          <p:nvPr/>
        </p:nvSpPr>
        <p:spPr bwMode="auto">
          <a:xfrm>
            <a:off x="-1272209" y="580809"/>
            <a:ext cx="1065654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  </a:t>
            </a:r>
            <a:r>
              <a:rPr lang="en-US" altLang="zh-TW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10.</a:t>
            </a:r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 </a:t>
            </a:r>
            <a:r>
              <a:rPr lang="en-US" altLang="zh-TW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〈</a:t>
            </a:r>
            <a:r>
              <a:rPr lang="zh-TW" altLang="zh-H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運動</a:t>
            </a:r>
            <a:r>
              <a:rPr lang="zh-TW" altLang="zh-HK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家的</a:t>
            </a:r>
            <a:r>
              <a:rPr lang="zh-TW" altLang="zh-H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風度</a:t>
            </a:r>
            <a:r>
              <a:rPr lang="en-US" altLang="zh-TW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〉</a:t>
            </a:r>
            <a:r>
              <a:rPr lang="en-US" altLang="zh-H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(</a:t>
            </a:r>
            <a:r>
              <a:rPr lang="zh-HK" altLang="zh-HK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節錄</a:t>
            </a:r>
            <a:r>
              <a:rPr lang="en-US" altLang="zh-HK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)         </a:t>
            </a:r>
            <a:r>
              <a:rPr lang="zh-HK" altLang="zh-HK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羅家倫</a:t>
            </a:r>
            <a:endParaRPr lang="zh-TW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2" name="10_運動家的風度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095805" y="639516"/>
            <a:ext cx="609600" cy="609600"/>
          </a:xfrm>
          <a:prstGeom prst="rect">
            <a:avLst/>
          </a:prstGeom>
        </p:spPr>
      </p:pic>
      <p:pic>
        <p:nvPicPr>
          <p:cNvPr id="6146" name="Picture 2" descr="運動家的風度 卡通的圖片搜尋結果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428" y="5670620"/>
            <a:ext cx="2004785" cy="112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913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alphaModFix amt="90000"/>
            <a:lum/>
          </a:blip>
          <a:srcRect/>
          <a:stretch>
            <a:fillRect l="-40000" r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2557668" y="1302555"/>
            <a:ext cx="474427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zh-HK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少小離家老大回，</a:t>
            </a:r>
          </a:p>
          <a:p>
            <a:r>
              <a:rPr kumimoji="1" lang="zh-TW" altLang="zh-HK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鄉音無改鬢毛衰。</a:t>
            </a:r>
          </a:p>
          <a:p>
            <a:r>
              <a:rPr kumimoji="1" lang="zh-TW" altLang="zh-HK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兒童相見不相識，</a:t>
            </a:r>
          </a:p>
          <a:p>
            <a:r>
              <a:rPr kumimoji="1" lang="zh-TW" altLang="zh-HK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笑問客從何處來？</a:t>
            </a:r>
          </a:p>
        </p:txBody>
      </p:sp>
      <p:sp>
        <p:nvSpPr>
          <p:cNvPr id="7" name="矩形 2"/>
          <p:cNvSpPr>
            <a:spLocks noChangeArrowheads="1"/>
          </p:cNvSpPr>
          <p:nvPr/>
        </p:nvSpPr>
        <p:spPr bwMode="auto">
          <a:xfrm>
            <a:off x="-114300" y="480875"/>
            <a:ext cx="81153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  </a:t>
            </a:r>
            <a:r>
              <a:rPr lang="en-US" altLang="zh-TW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11.</a:t>
            </a:r>
            <a:r>
              <a:rPr lang="zh-TW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 </a:t>
            </a:r>
            <a:r>
              <a:rPr lang="en-US" altLang="zh-TW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〈</a:t>
            </a:r>
            <a:r>
              <a:rPr lang="zh-HK" altLang="zh-H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回鄉</a:t>
            </a:r>
            <a:r>
              <a:rPr lang="zh-HK" altLang="zh-HK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偶</a:t>
            </a:r>
            <a:r>
              <a:rPr lang="zh-HK" altLang="zh-H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書</a:t>
            </a:r>
            <a:r>
              <a:rPr lang="en-US" altLang="zh-TW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〉</a:t>
            </a:r>
            <a:r>
              <a:rPr lang="en-US" altLang="zh-H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    </a:t>
            </a:r>
            <a:r>
              <a:rPr lang="zh-HK" altLang="zh-H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賀</a:t>
            </a:r>
            <a:r>
              <a:rPr lang="zh-HK" altLang="zh-HK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知章</a:t>
            </a:r>
            <a:endParaRPr lang="zh-TW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2" name="4.回鄉偶書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929807" y="592243"/>
            <a:ext cx="609600" cy="609600"/>
          </a:xfrm>
          <a:prstGeom prst="rect">
            <a:avLst/>
          </a:prstGeom>
        </p:spPr>
      </p:pic>
      <p:sp>
        <p:nvSpPr>
          <p:cNvPr id="6" name="矩形 8">
            <a:extLst>
              <a:ext uri="{FF2B5EF4-FFF2-40B4-BE49-F238E27FC236}">
                <a16:creationId xmlns="" xmlns:a16="http://schemas.microsoft.com/office/drawing/2014/main" id="{863DFBBE-C94A-4DDF-A896-71685F56E4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579" y="4287988"/>
            <a:ext cx="8445776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註釋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</a:p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</a:t>
            </a:r>
            <a:r>
              <a:rPr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偶書：隨便寫的詩。 </a:t>
            </a:r>
            <a:endParaRPr lang="en-US" altLang="zh-CN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</a:t>
            </a:r>
            <a:r>
              <a:rPr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少小離家：賀知章三十七歲中進士，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自</a:t>
            </a:r>
            <a:r>
              <a:rPr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此就離開家鄉。</a:t>
            </a:r>
            <a:endParaRPr lang="en-US" altLang="zh-CN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CN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老大：年紀大了。賀知章回鄉時已年逾八十。</a:t>
            </a:r>
            <a:endParaRPr lang="en-US" altLang="zh-HK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</a:t>
            </a:r>
            <a:r>
              <a:rPr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鄉音：家鄉的口音。無改：</a:t>
            </a:r>
            <a:r>
              <a:rPr lang="zh-CN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沒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甚</a:t>
            </a:r>
            <a:r>
              <a:rPr lang="zh-CN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麼</a:t>
            </a:r>
            <a:r>
              <a:rPr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變化。</a:t>
            </a:r>
            <a:endParaRPr lang="en-US" altLang="zh-CN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CN" altLang="zh-CN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</a:t>
            </a:r>
            <a:r>
              <a:rPr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鬢毛衰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︰</a:t>
            </a:r>
            <a:r>
              <a:rPr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鬢髮卻已疏落、減少。</a:t>
            </a:r>
          </a:p>
          <a:p>
            <a:r>
              <a:rPr lang="zh-CN" altLang="en-US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</a:t>
            </a:r>
            <a:r>
              <a:rPr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相見：即看見我。不相識：即不認識我。</a:t>
            </a:r>
          </a:p>
          <a:p>
            <a:r>
              <a:rPr lang="zh-CN" altLang="en-US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</a:t>
            </a:r>
            <a:r>
              <a:rPr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笑問：笑著詢問。 </a:t>
            </a:r>
            <a:endParaRPr lang="zh-HK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矩形 9">
            <a:extLst>
              <a:ext uri="{FF2B5EF4-FFF2-40B4-BE49-F238E27FC236}">
                <a16:creationId xmlns="" xmlns:a16="http://schemas.microsoft.com/office/drawing/2014/main" id="{D60C9394-8EDB-40BD-BCE6-2B20ABCCF8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579" y="3364658"/>
            <a:ext cx="807233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主旨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</a:p>
          <a:p>
            <a:r>
              <a:rPr kumimoji="1"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詩人</a:t>
            </a:r>
            <a:r>
              <a:rPr kumimoji="1"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寫</a:t>
            </a:r>
            <a:r>
              <a:rPr kumimoji="1"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於</a:t>
            </a:r>
            <a:r>
              <a:rPr kumimoji="1"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作者晚年辭官還鄉</a:t>
            </a:r>
            <a:r>
              <a:rPr kumimoji="1"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1"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抒發</a:t>
            </a:r>
            <a:r>
              <a:rPr kumimoji="1"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離開家</a:t>
            </a:r>
            <a:r>
              <a:rPr kumimoji="1"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鄉</a:t>
            </a:r>
            <a:r>
              <a:rPr kumimoji="1"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已久</a:t>
            </a:r>
            <a:r>
              <a:rPr kumimoji="1"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的傷感</a:t>
            </a:r>
            <a:r>
              <a:rPr kumimoji="1"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1"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同時寫出了久別回鄉的親切感</a:t>
            </a:r>
            <a:r>
              <a:rPr kumimoji="1"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kumimoji="1" lang="zh-HK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4_回鄉偶書(主旨)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575515" y="3251966"/>
            <a:ext cx="459347" cy="45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20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2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92000"/>
            <a:lum/>
          </a:blip>
          <a:srcRect/>
          <a:stretch>
            <a:fillRect t="-77000" b="-7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1709" y="2183325"/>
            <a:ext cx="8236430" cy="2892258"/>
          </a:xfrm>
        </p:spPr>
        <p:txBody>
          <a:bodyPr>
            <a:noAutofit/>
          </a:bodyPr>
          <a:lstStyle/>
          <a:p>
            <a:r>
              <a:rPr lang="zh-TW" altLang="en-US" sz="2800" dirty="0"/>
              <a:t/>
            </a:r>
            <a:br>
              <a:rPr lang="zh-TW" altLang="en-US" sz="2800" dirty="0"/>
            </a:br>
            <a:r>
              <a:rPr lang="en-US" altLang="zh-TW" sz="2800" dirty="0" smtClean="0"/>
              <a:t>        </a:t>
            </a:r>
            <a:r>
              <a:rPr kumimoji="1"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燕子</a:t>
            </a:r>
            <a:r>
              <a:rPr kumimoji="1"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去了，有再來的</a:t>
            </a:r>
            <a:r>
              <a:rPr kumimoji="1"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時候</a:t>
            </a:r>
            <a:r>
              <a:rPr kumimoji="1"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；</a:t>
            </a:r>
            <a:r>
              <a:rPr kumimoji="1"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楊柳</a:t>
            </a:r>
            <a:r>
              <a:rPr kumimoji="1"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枯了，有再青的</a:t>
            </a:r>
            <a:r>
              <a:rPr kumimoji="1"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時候</a:t>
            </a:r>
            <a:r>
              <a:rPr kumimoji="1"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；</a:t>
            </a:r>
            <a:r>
              <a:rPr kumimoji="1"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桃花</a:t>
            </a:r>
            <a:r>
              <a:rPr kumimoji="1"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謝了，有再開的時候。但是，聰明的，你告訴我，我們的日子為什麼一去不復返</a:t>
            </a:r>
            <a:r>
              <a:rPr kumimoji="1"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呢</a:t>
            </a:r>
            <a:r>
              <a:rPr kumimoji="1"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？</a:t>
            </a:r>
            <a:r>
              <a:rPr kumimoji="1"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——</a:t>
            </a:r>
            <a:r>
              <a:rPr kumimoji="1"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是有人偷了他們</a:t>
            </a:r>
            <a:r>
              <a:rPr kumimoji="1"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罷</a:t>
            </a:r>
            <a:r>
              <a:rPr kumimoji="1"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；</a:t>
            </a:r>
            <a:r>
              <a:rPr kumimoji="1"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那</a:t>
            </a:r>
            <a:r>
              <a:rPr kumimoji="1"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是</a:t>
            </a:r>
            <a:r>
              <a:rPr kumimoji="1"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誰？現在</a:t>
            </a:r>
            <a:r>
              <a:rPr kumimoji="1"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又</a:t>
            </a:r>
            <a:r>
              <a:rPr kumimoji="1"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到了哪裏</a:t>
            </a:r>
            <a:r>
              <a:rPr kumimoji="1"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呢</a:t>
            </a:r>
            <a:r>
              <a:rPr kumimoji="1"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？</a:t>
            </a:r>
            <a:r>
              <a:rPr kumimoji="1"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/>
            </a:r>
            <a:br>
              <a:rPr kumimoji="1"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</a:br>
            <a:r>
              <a:rPr kumimoji="1"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       </a:t>
            </a:r>
            <a:r>
              <a:rPr kumimoji="1" lang="en-US" altLang="zh-TW" sz="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</a:t>
            </a:r>
            <a:r>
              <a:rPr kumimoji="1"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我</a:t>
            </a:r>
            <a:r>
              <a:rPr kumimoji="1"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的日子滴在時間的流</a:t>
            </a:r>
            <a:r>
              <a:rPr kumimoji="1"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裏，沒有聲音，也沒有影子。在逃去</a:t>
            </a:r>
            <a:r>
              <a:rPr kumimoji="1"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如飛的日子裏</a:t>
            </a:r>
            <a:r>
              <a:rPr kumimoji="1"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，在千門萬戶的世界裏的我，能做些什麼</a:t>
            </a:r>
            <a:r>
              <a:rPr kumimoji="1"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呢</a:t>
            </a:r>
            <a:r>
              <a:rPr kumimoji="1"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？</a:t>
            </a:r>
            <a:r>
              <a:rPr kumimoji="1"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只有</a:t>
            </a:r>
            <a:r>
              <a:rPr kumimoji="1"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徘徊罷了，只有匆匆罷了⋯⋯ </a:t>
            </a:r>
            <a:r>
              <a:rPr kumimoji="1"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/>
            </a:r>
            <a:br>
              <a:rPr kumimoji="1"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</a:br>
            <a:r>
              <a:rPr kumimoji="1"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</a:t>
            </a:r>
            <a:r>
              <a:rPr kumimoji="1"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      </a:t>
            </a:r>
            <a:r>
              <a:rPr kumimoji="1" lang="en-US" altLang="zh-TW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</a:t>
            </a:r>
            <a:r>
              <a:rPr kumimoji="1"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過去</a:t>
            </a:r>
            <a:r>
              <a:rPr kumimoji="1"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的日子如輕煙，被微風吹散</a:t>
            </a:r>
            <a:r>
              <a:rPr kumimoji="1"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了</a:t>
            </a:r>
            <a:r>
              <a:rPr kumimoji="1"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；</a:t>
            </a:r>
            <a:r>
              <a:rPr kumimoji="1"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如</a:t>
            </a:r>
            <a:r>
              <a:rPr kumimoji="1"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薄霧，被初陽蒸融</a:t>
            </a:r>
            <a:r>
              <a:rPr kumimoji="1"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了；我</a:t>
            </a:r>
            <a:r>
              <a:rPr kumimoji="1"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留着</a:t>
            </a:r>
            <a:r>
              <a:rPr kumimoji="1"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些甚麼</a:t>
            </a:r>
            <a:r>
              <a:rPr kumimoji="1"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痕跡</a:t>
            </a:r>
            <a:r>
              <a:rPr kumimoji="1"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呢</a:t>
            </a:r>
            <a:r>
              <a:rPr kumimoji="1"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？</a:t>
            </a:r>
            <a:r>
              <a:rPr kumimoji="1"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你</a:t>
            </a:r>
            <a:r>
              <a:rPr kumimoji="1"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，聰明的，告訴我，我們的日子</a:t>
            </a:r>
            <a:r>
              <a:rPr kumimoji="1"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為甚麼</a:t>
            </a:r>
            <a:r>
              <a:rPr kumimoji="1"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一去不復返</a:t>
            </a:r>
            <a:r>
              <a:rPr kumimoji="1"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呢</a:t>
            </a:r>
            <a:r>
              <a:rPr kumimoji="1"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？</a:t>
            </a:r>
            <a:endParaRPr kumimoji="1" lang="zh-HK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24FB3DA7-25EC-4A08-B342-2FB47E9D65D5}"/>
              </a:ext>
            </a:extLst>
          </p:cNvPr>
          <p:cNvSpPr/>
          <p:nvPr/>
        </p:nvSpPr>
        <p:spPr>
          <a:xfrm>
            <a:off x="456996" y="543307"/>
            <a:ext cx="68114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TW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12</a:t>
            </a:r>
            <a:r>
              <a:rPr kumimoji="1" lang="en-US" altLang="zh-TW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.〈</a:t>
            </a:r>
            <a:r>
              <a:rPr kumimoji="1" lang="zh-TW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匆匆</a:t>
            </a:r>
            <a:r>
              <a:rPr kumimoji="1" lang="en-US" altLang="zh-TW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〉(</a:t>
            </a:r>
            <a:r>
              <a:rPr lang="zh-HK" altLang="zh-HK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節錄</a:t>
            </a:r>
            <a:r>
              <a:rPr kumimoji="1" lang="en-US" altLang="zh-TW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) </a:t>
            </a:r>
            <a:r>
              <a:rPr kumimoji="1"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   </a:t>
            </a:r>
            <a:r>
              <a:rPr kumimoji="1" lang="zh-TW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  朱自清</a:t>
            </a:r>
            <a:endParaRPr lang="zh-HK" altLang="en-US" sz="4000" dirty="0"/>
          </a:p>
        </p:txBody>
      </p:sp>
      <p:pic>
        <p:nvPicPr>
          <p:cNvPr id="3" name="12_匆匆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692203" y="641593"/>
            <a:ext cx="609600" cy="609600"/>
          </a:xfrm>
          <a:prstGeom prst="rect">
            <a:avLst/>
          </a:prstGeom>
        </p:spPr>
      </p:pic>
      <p:pic>
        <p:nvPicPr>
          <p:cNvPr id="7170" name="Picture 2" descr="卒業アルバムを見る男子生徒のイラスト"/>
          <p:cNvPicPr>
            <a:picLocks noChangeAspect="1" noChangeArrowheads="1"/>
          </p:cNvPicPr>
          <p:nvPr/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580" y="5508185"/>
            <a:ext cx="1348359" cy="134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535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7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54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="" xmlns:a16="http://schemas.microsoft.com/office/drawing/2014/main" id="{F5AB4A64-398F-4220-A5BD-7161E65B147E}"/>
              </a:ext>
            </a:extLst>
          </p:cNvPr>
          <p:cNvSpPr txBox="1"/>
          <p:nvPr/>
        </p:nvSpPr>
        <p:spPr>
          <a:xfrm>
            <a:off x="1178456" y="404256"/>
            <a:ext cx="6930888" cy="6115672"/>
          </a:xfrm>
          <a:prstGeom prst="rect">
            <a:avLst/>
          </a:prstGeom>
          <a:solidFill>
            <a:srgbClr val="7030A0">
              <a:alpha val="19000"/>
            </a:srgbClr>
          </a:solidFill>
        </p:spPr>
        <p:txBody>
          <a:bodyPr wrap="square" rtlCol="0">
            <a:spAutoFit/>
          </a:bodyPr>
          <a:lstStyle/>
          <a:p>
            <a:endParaRPr lang="zh-HK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FFEF6805-5C59-4D54-B13C-2BAE9F77760C}"/>
              </a:ext>
            </a:extLst>
          </p:cNvPr>
          <p:cNvSpPr/>
          <p:nvPr/>
        </p:nvSpPr>
        <p:spPr>
          <a:xfrm>
            <a:off x="2013344" y="1503170"/>
            <a:ext cx="6096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1" lang="zh-HK" altLang="zh-HK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有一種語言，</a:t>
            </a:r>
            <a:br>
              <a:rPr kumimoji="1" lang="zh-HK" altLang="zh-HK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</a:br>
            <a:r>
              <a:rPr kumimoji="1" lang="zh-HK" altLang="zh-HK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勝過鄉音，</a:t>
            </a:r>
            <a:br>
              <a:rPr kumimoji="1" lang="zh-HK" altLang="zh-HK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</a:br>
            <a:r>
              <a:rPr kumimoji="1" lang="zh-HK" altLang="zh-HK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使你聞之淚下。</a:t>
            </a:r>
            <a:br>
              <a:rPr kumimoji="1" lang="zh-HK" altLang="zh-HK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</a:br>
            <a:r>
              <a:rPr kumimoji="1" lang="zh-HK" altLang="zh-HK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從這個世界</a:t>
            </a:r>
            <a:br>
              <a:rPr kumimoji="1" lang="zh-HK" altLang="zh-HK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</a:br>
            <a:r>
              <a:rPr kumimoji="1" lang="zh-HK" altLang="zh-HK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回到另一個。</a:t>
            </a:r>
            <a:br>
              <a:rPr kumimoji="1" lang="zh-HK" altLang="zh-HK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</a:br>
            <a:r>
              <a:rPr kumimoji="1" lang="zh-HK" altLang="zh-HK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/>
            </a:r>
            <a:br>
              <a:rPr kumimoji="1" lang="zh-HK" altLang="zh-HK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</a:br>
            <a:r>
              <a:rPr kumimoji="1" lang="zh-HK" altLang="zh-HK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家是一個——</a:t>
            </a:r>
            <a:br>
              <a:rPr kumimoji="1" lang="zh-HK" altLang="zh-HK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</a:br>
            <a:r>
              <a:rPr kumimoji="1" lang="zh-HK" altLang="zh-HK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當你聽到簷滴</a:t>
            </a:r>
            <a:br>
              <a:rPr kumimoji="1" lang="zh-HK" altLang="zh-HK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</a:br>
            <a:r>
              <a:rPr kumimoji="1" lang="zh-HK" altLang="zh-HK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就會使你</a:t>
            </a:r>
            <a:br>
              <a:rPr kumimoji="1" lang="zh-HK" altLang="zh-HK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</a:br>
            <a:r>
              <a:rPr kumimoji="1" lang="zh-HK" altLang="zh-HK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酸鼻的地方。 </a:t>
            </a:r>
            <a:endParaRPr kumimoji="1" lang="zh-HK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A6D0641D-2572-4DF8-BD41-05ED7BECC09E}"/>
              </a:ext>
            </a:extLst>
          </p:cNvPr>
          <p:cNvSpPr/>
          <p:nvPr/>
        </p:nvSpPr>
        <p:spPr>
          <a:xfrm>
            <a:off x="1668788" y="523973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1" lang="en-US" altLang="zh-TW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13</a:t>
            </a:r>
            <a:r>
              <a:rPr kumimoji="1" lang="en-US" altLang="zh-TW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.〈</a:t>
            </a:r>
            <a:r>
              <a:rPr kumimoji="1" lang="zh-HK" altLang="zh-H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簷</a:t>
            </a:r>
            <a:r>
              <a:rPr kumimoji="1" lang="zh-HK" altLang="zh-HK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滴 </a:t>
            </a:r>
            <a:r>
              <a:rPr kumimoji="1" lang="en-US" altLang="zh-TW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〉             </a:t>
            </a:r>
            <a:r>
              <a:rPr kumimoji="1" lang="zh-HK" altLang="zh-HK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夏菁</a:t>
            </a:r>
            <a:br>
              <a:rPr kumimoji="1" lang="zh-HK" altLang="zh-HK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</a:br>
            <a:endParaRPr kumimoji="1" lang="zh-HK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3" name="13_簷滴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572000" y="601850"/>
            <a:ext cx="609600" cy="609600"/>
          </a:xfrm>
          <a:prstGeom prst="rect">
            <a:avLst/>
          </a:prstGeom>
        </p:spPr>
      </p:pic>
      <p:pic>
        <p:nvPicPr>
          <p:cNvPr id="8194" name="Picture 2" descr="笑顔で子供を見守る親のイラスト"/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944" y="3583574"/>
            <a:ext cx="24384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485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64000"/>
            <a:lum/>
          </a:blip>
          <a:srcRect/>
          <a:stretch>
            <a:fillRect t="-40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C484C728-306B-42E5-8850-359F23DCA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76939"/>
            <a:ext cx="7855227" cy="2782956"/>
          </a:xfrm>
        </p:spPr>
        <p:txBody>
          <a:bodyPr>
            <a:normAutofit fontScale="90000"/>
          </a:bodyPr>
          <a:lstStyle/>
          <a:p>
            <a:r>
              <a:rPr kumimoji="1"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今生今世</a:t>
            </a:r>
            <a:br>
              <a:rPr kumimoji="1"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</a:br>
            <a:r>
              <a:rPr kumimoji="1"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我最忘情的哭聲有兩次</a:t>
            </a:r>
            <a:br>
              <a:rPr kumimoji="1"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</a:br>
            <a:r>
              <a:rPr kumimoji="1"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一次，在我生命的開始</a:t>
            </a:r>
            <a:br>
              <a:rPr kumimoji="1"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</a:br>
            <a:r>
              <a:rPr kumimoji="1"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一次，在你生命的告終</a:t>
            </a:r>
            <a:br>
              <a:rPr kumimoji="1"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</a:br>
            <a:r>
              <a:rPr kumimoji="1"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第一次，我不會記得，是聽你說的</a:t>
            </a:r>
            <a:br>
              <a:rPr kumimoji="1"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</a:br>
            <a:r>
              <a:rPr kumimoji="1"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第二次，你不會曉得，我說也沒用</a:t>
            </a:r>
            <a:br>
              <a:rPr kumimoji="1"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</a:br>
            <a:r>
              <a:rPr kumimoji="1"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但兩次哭聲的中間啊</a:t>
            </a:r>
            <a:br>
              <a:rPr kumimoji="1"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</a:br>
            <a:r>
              <a:rPr kumimoji="1"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有無窮無盡的笑聲</a:t>
            </a:r>
            <a:br>
              <a:rPr kumimoji="1"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</a:br>
            <a:r>
              <a:rPr kumimoji="1"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一遍一遍又一遍</a:t>
            </a:r>
            <a:br>
              <a:rPr kumimoji="1"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</a:br>
            <a:r>
              <a:rPr kumimoji="1"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迴盪了整整三十年</a:t>
            </a:r>
            <a:br>
              <a:rPr kumimoji="1"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</a:br>
            <a:r>
              <a:rPr kumimoji="1"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你都曉得，我都記得</a:t>
            </a:r>
            <a:br>
              <a:rPr kumimoji="1"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</a:br>
            <a:endParaRPr kumimoji="1" lang="zh-HK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0AEB8BC9-1915-49D8-9B03-B36894217B81}"/>
              </a:ext>
            </a:extLst>
          </p:cNvPr>
          <p:cNvSpPr/>
          <p:nvPr/>
        </p:nvSpPr>
        <p:spPr>
          <a:xfrm>
            <a:off x="679173" y="551342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1" lang="en-US" altLang="zh-TW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14</a:t>
            </a:r>
            <a:r>
              <a:rPr kumimoji="1" lang="en-US" altLang="zh-TW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.〈</a:t>
            </a:r>
            <a:r>
              <a:rPr kumimoji="1" lang="zh-TW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今生今世</a:t>
            </a:r>
            <a:r>
              <a:rPr kumimoji="1" lang="en-US" altLang="zh-TW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〉</a:t>
            </a:r>
            <a:r>
              <a:rPr kumimoji="1"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/>
            </a:r>
            <a:br>
              <a:rPr kumimoji="1"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</a:br>
            <a:endParaRPr lang="zh-HK" altLang="en-US" sz="4000" dirty="0"/>
          </a:p>
        </p:txBody>
      </p:sp>
      <p:pic>
        <p:nvPicPr>
          <p:cNvPr id="4" name="14_今生今世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434625" y="654977"/>
            <a:ext cx="609600" cy="609600"/>
          </a:xfrm>
          <a:prstGeom prst="rect">
            <a:avLst/>
          </a:prstGeom>
        </p:spPr>
      </p:pic>
      <p:pic>
        <p:nvPicPr>
          <p:cNvPr id="9218" name="Picture 2" descr="生まれたての赤ちゃんのイラスト"/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493" y="660401"/>
            <a:ext cx="1865312" cy="217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赤ちゃんをくすぐる親のイラスト"/>
          <p:cNvPicPr>
            <a:picLocks noChangeAspect="1" noChangeArrowheads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425" y="4267200"/>
            <a:ext cx="2814637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70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alphaModFix amt="90000"/>
            <a:lum/>
          </a:blip>
          <a:srcRect/>
          <a:stretch>
            <a:fillRect l="-30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1179443" y="1227919"/>
            <a:ext cx="4969565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zh-HK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枯藤老樹昏鴉，</a:t>
            </a:r>
          </a:p>
          <a:p>
            <a:r>
              <a:rPr kumimoji="1" lang="zh-TW" altLang="zh-HK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小橋流水人家，</a:t>
            </a:r>
          </a:p>
          <a:p>
            <a:r>
              <a:rPr kumimoji="1" lang="zh-TW" altLang="zh-HK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古道西風瘦馬。</a:t>
            </a:r>
          </a:p>
          <a:p>
            <a:r>
              <a:rPr kumimoji="1" lang="zh-TW" altLang="zh-HK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夕陽西下，</a:t>
            </a:r>
            <a:endParaRPr kumimoji="1" lang="en-US" altLang="zh-TW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r>
              <a:rPr kumimoji="1" lang="zh-TW" altLang="zh-HK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斷腸人在天涯。</a:t>
            </a:r>
          </a:p>
          <a:p>
            <a:endParaRPr kumimoji="1" lang="zh-TW" altLang="zh-HK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sp>
        <p:nvSpPr>
          <p:cNvPr id="7" name="矩形 2"/>
          <p:cNvSpPr>
            <a:spLocks noChangeArrowheads="1"/>
          </p:cNvSpPr>
          <p:nvPr/>
        </p:nvSpPr>
        <p:spPr bwMode="auto">
          <a:xfrm>
            <a:off x="-221876" y="294490"/>
            <a:ext cx="81153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  </a:t>
            </a:r>
            <a:r>
              <a:rPr lang="en-US" altLang="zh-TW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15</a:t>
            </a:r>
            <a:r>
              <a:rPr lang="en-US" altLang="zh-TW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.</a:t>
            </a: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 </a:t>
            </a:r>
            <a:r>
              <a:rPr lang="en-US" altLang="zh-TW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〈</a:t>
            </a:r>
            <a:r>
              <a:rPr lang="zh-TW" altLang="zh-H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天</a:t>
            </a:r>
            <a:r>
              <a:rPr lang="zh-TW" altLang="zh-HK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淨沙</a:t>
            </a:r>
            <a:r>
              <a:rPr lang="en-US" altLang="zh-HK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·</a:t>
            </a:r>
            <a:r>
              <a:rPr lang="zh-TW" altLang="zh-HK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秋</a:t>
            </a:r>
            <a:r>
              <a:rPr lang="zh-TW" altLang="zh-H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思</a:t>
            </a:r>
            <a:r>
              <a:rPr lang="en-US" altLang="zh-TW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〉</a:t>
            </a:r>
            <a:r>
              <a:rPr lang="en-US" altLang="zh-H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    </a:t>
            </a:r>
            <a:r>
              <a:rPr lang="zh-TW" altLang="zh-H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馬</a:t>
            </a:r>
            <a:r>
              <a:rPr lang="zh-TW" altLang="zh-HK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致遠</a:t>
            </a:r>
          </a:p>
          <a:p>
            <a:pPr algn="ctr" eaLnBrk="1" hangingPunct="1">
              <a:defRPr/>
            </a:pPr>
            <a:endParaRPr lang="zh-TW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2" name="5.天淨沙‧秋思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194852" y="398126"/>
            <a:ext cx="609600" cy="609600"/>
          </a:xfrm>
          <a:prstGeom prst="rect">
            <a:avLst/>
          </a:prstGeom>
        </p:spPr>
      </p:pic>
      <p:sp>
        <p:nvSpPr>
          <p:cNvPr id="6" name="矩形 8">
            <a:extLst>
              <a:ext uri="{FF2B5EF4-FFF2-40B4-BE49-F238E27FC236}">
                <a16:creationId xmlns="" xmlns:a16="http://schemas.microsoft.com/office/drawing/2014/main" id="{ADDC6CEC-543A-4B87-A04F-462E8D3749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86" y="4678017"/>
            <a:ext cx="8033648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註釋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</a:p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</a:t>
            </a:r>
            <a:r>
              <a:rPr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天淨沙：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元曲的</a:t>
            </a:r>
            <a:r>
              <a:rPr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曲牌名</a:t>
            </a:r>
            <a:r>
              <a:rPr lang="zh-HK" altLang="zh-HK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</a:t>
            </a:r>
            <a:r>
              <a:rPr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枯藤：枯萎的枝蔓。昏鴉：黃昏時的烏鴉。昏：傍晚。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</a:t>
            </a:r>
            <a:r>
              <a:rPr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人家：農家。此句寫出了詩人對溫馨的家庭的渴望</a:t>
            </a:r>
            <a:endParaRPr lang="en-US" altLang="zh-CN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CN" altLang="zh-CN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</a:t>
            </a:r>
            <a:r>
              <a:rPr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古道：古老荒涼的道路。西風：寒冷的秋風。瘦馬：瘦骨如柴的馬。</a:t>
            </a:r>
            <a:endParaRPr lang="en-US" altLang="zh-CN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CN" altLang="zh-CN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</a:t>
            </a:r>
            <a:r>
              <a:rPr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斷腸人：形容傷心悲痛到極點的人，此處指漂泊天涯、極度憂傷的旅人</a:t>
            </a:r>
            <a:r>
              <a:rPr lang="zh-CN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CN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CN" altLang="en-US" dirty="0" smtClean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</a:t>
            </a:r>
            <a:r>
              <a:rPr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天涯：遠離家鄉的地方。</a:t>
            </a:r>
          </a:p>
          <a:p>
            <a:r>
              <a:rPr lang="zh-HK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</a:p>
          <a:p>
            <a:endParaRPr kumimoji="1" lang="zh-HK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矩形 9">
            <a:extLst>
              <a:ext uri="{FF2B5EF4-FFF2-40B4-BE49-F238E27FC236}">
                <a16:creationId xmlns="" xmlns:a16="http://schemas.microsoft.com/office/drawing/2014/main" id="{4B46426E-108B-4A73-98CC-8E6AC36E7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6835" y="4016298"/>
            <a:ext cx="4724400" cy="945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主旨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</a:p>
          <a:p>
            <a:r>
              <a:rPr kumimoji="1"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詩人描繪的夕陽秋景，</a:t>
            </a:r>
            <a:r>
              <a:rPr kumimoji="1"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透出哀愁的情調，</a:t>
            </a:r>
            <a:endParaRPr kumimoji="1" lang="en-US" altLang="zh-CN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抒發了</a:t>
            </a:r>
            <a:r>
              <a:rPr kumimoji="1"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飄泊</a:t>
            </a:r>
            <a:r>
              <a:rPr kumimoji="1"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遊子在秋天思念故鄉的淒楚之情。</a:t>
            </a:r>
            <a:endParaRPr kumimoji="1" lang="zh-HK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5_天淨沙秋思主旨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5403977" y="3942924"/>
            <a:ext cx="400475" cy="4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5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7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606911" y="1772292"/>
            <a:ext cx="79778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zh-HK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人閒桂花落，夜靜春山空。</a:t>
            </a:r>
            <a:endParaRPr kumimoji="1" lang="en-US" altLang="zh-TW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endParaRPr kumimoji="1" lang="zh-TW" altLang="zh-HK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r>
              <a:rPr kumimoji="1" lang="zh-TW" altLang="zh-HK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月出驚山鳥，時鳴春澗中。</a:t>
            </a:r>
          </a:p>
        </p:txBody>
      </p:sp>
      <p:sp>
        <p:nvSpPr>
          <p:cNvPr id="7" name="矩形 2"/>
          <p:cNvSpPr>
            <a:spLocks noChangeArrowheads="1"/>
          </p:cNvSpPr>
          <p:nvPr/>
        </p:nvSpPr>
        <p:spPr bwMode="auto">
          <a:xfrm>
            <a:off x="312049" y="961739"/>
            <a:ext cx="66202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r>
              <a:rPr lang="zh-TW" altLang="en-US" sz="4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4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1.</a:t>
            </a:r>
            <a:r>
              <a:rPr lang="zh-TW" altLang="en-US" sz="4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 </a:t>
            </a:r>
            <a:r>
              <a:rPr lang="en-US" altLang="zh-TW" sz="4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〈</a:t>
            </a:r>
            <a:r>
              <a:rPr lang="zh-TW" altLang="zh-HK" sz="4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鳥鳴澗</a:t>
            </a:r>
            <a:r>
              <a:rPr lang="en-US" altLang="zh-TW" sz="4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〉     </a:t>
            </a:r>
            <a:r>
              <a:rPr lang="en-US" altLang="zh-TW" sz="4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  </a:t>
            </a:r>
            <a:r>
              <a:rPr lang="zh-HK" altLang="zh-HK" sz="4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王</a:t>
            </a:r>
            <a:r>
              <a:rPr lang="zh-HK" altLang="zh-HK" sz="4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維</a:t>
            </a:r>
            <a:endParaRPr lang="zh-TW" altLang="en-US" sz="40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325" y="3994238"/>
            <a:ext cx="2118534" cy="1091860"/>
          </a:xfrm>
          <a:prstGeom prst="rect">
            <a:avLst/>
          </a:prstGeom>
        </p:spPr>
      </p:pic>
      <p:pic>
        <p:nvPicPr>
          <p:cNvPr id="2" name="1.鳥鳴澗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436637" y="1055614"/>
            <a:ext cx="609600" cy="609600"/>
          </a:xfrm>
          <a:prstGeom prst="rect">
            <a:avLst/>
          </a:prstGeom>
        </p:spPr>
      </p:pic>
      <p:sp>
        <p:nvSpPr>
          <p:cNvPr id="6" name="矩形 8">
            <a:extLst>
              <a:ext uri="{FF2B5EF4-FFF2-40B4-BE49-F238E27FC236}">
                <a16:creationId xmlns="" xmlns:a16="http://schemas.microsoft.com/office/drawing/2014/main" id="{E9E94F5D-DC66-4502-AD5E-30BC850FA2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049" y="4828027"/>
            <a:ext cx="4759946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註釋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</a:p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</a:t>
            </a:r>
            <a:r>
              <a:rPr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鳥鳴澗：鳥兒在山澗中鳴叫。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</a:t>
            </a:r>
            <a:r>
              <a:rPr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人閑：指沒有人事活動相擾。</a:t>
            </a:r>
            <a:endParaRPr lang="en-US" altLang="zh-HK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</a:t>
            </a:r>
            <a:r>
              <a:rPr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春山：春日的山。</a:t>
            </a:r>
            <a:endParaRPr lang="en-US" altLang="zh-CN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CN" altLang="zh-CN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</a:t>
            </a:r>
            <a:r>
              <a:rPr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空：空寂、空空蕩蕩。</a:t>
            </a:r>
            <a:endParaRPr lang="en-US" altLang="zh-CN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這時形容山中寂靜，無聲，好像空無所有。</a:t>
            </a:r>
          </a:p>
          <a:p>
            <a:endParaRPr kumimoji="1" lang="zh-HK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kumimoji="1" lang="zh-HK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矩形 9">
            <a:extLst>
              <a:ext uri="{FF2B5EF4-FFF2-40B4-BE49-F238E27FC236}">
                <a16:creationId xmlns="" xmlns:a16="http://schemas.microsoft.com/office/drawing/2014/main" id="{69FDF392-8694-4D62-A7A3-EC696E6081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049" y="3771462"/>
            <a:ext cx="725135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主旨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</a:p>
          <a:p>
            <a:r>
              <a:rPr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描繪山間春夜中幽靜而美麗的景色，側重於表現夜間春山的寧靜幽美。生動地勾勒出一</a:t>
            </a:r>
            <a:r>
              <a:rPr lang="zh-CN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蝠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鳥鳴山更幽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zh-CN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詩情畫意圖。</a:t>
            </a:r>
            <a:endParaRPr lang="zh-HK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1F81CB35-55AB-4091-8612-969565343BA7}"/>
              </a:ext>
            </a:extLst>
          </p:cNvPr>
          <p:cNvSpPr/>
          <p:nvPr/>
        </p:nvSpPr>
        <p:spPr>
          <a:xfrm>
            <a:off x="4595815" y="5086098"/>
            <a:ext cx="41879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</a:t>
            </a:r>
            <a:r>
              <a:rPr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月出：月亮升起。</a:t>
            </a:r>
            <a:endParaRPr lang="en-US" altLang="zh-CN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CN" altLang="en-US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</a:t>
            </a:r>
            <a:r>
              <a:rPr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驚：驚動，擾亂。</a:t>
            </a:r>
            <a:endParaRPr lang="en-US" altLang="zh-CN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CN" altLang="en-US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</a:t>
            </a:r>
            <a:r>
              <a:rPr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山鳥：山中的鳥。</a:t>
            </a:r>
            <a:endParaRPr lang="en-US" altLang="zh-CN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CN" altLang="en-US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</a:t>
            </a:r>
            <a:r>
              <a:rPr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時鳴：偶爾（時而）啼叫。</a:t>
            </a:r>
          </a:p>
        </p:txBody>
      </p:sp>
      <p:pic>
        <p:nvPicPr>
          <p:cNvPr id="4" name="1_鳥鳴澗主旨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330817" y="3754483"/>
            <a:ext cx="382073" cy="38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00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3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9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1417983" y="1411032"/>
            <a:ext cx="797780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zh-HK" sz="4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難得夜這般的清靜</a:t>
            </a:r>
          </a:p>
          <a:p>
            <a:r>
              <a:rPr kumimoji="1" lang="zh-TW" altLang="zh-HK" sz="4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難得爐火這般的溫</a:t>
            </a:r>
          </a:p>
          <a:p>
            <a:r>
              <a:rPr kumimoji="1" lang="zh-TW" altLang="zh-HK" sz="4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更是難得無言的相對</a:t>
            </a:r>
          </a:p>
          <a:p>
            <a:r>
              <a:rPr kumimoji="1" lang="zh-TW" altLang="zh-HK" sz="4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一雙寂寞的靈魂</a:t>
            </a:r>
          </a:p>
          <a:p>
            <a:r>
              <a:rPr kumimoji="1" lang="zh-TW" altLang="zh-HK" sz="4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也不必籌營也不必評論</a:t>
            </a:r>
          </a:p>
          <a:p>
            <a:r>
              <a:rPr kumimoji="1" lang="zh-TW" altLang="zh-HK" sz="4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更沒有虛矯猜忌與嫌憎</a:t>
            </a:r>
          </a:p>
          <a:p>
            <a:r>
              <a:rPr kumimoji="1" lang="zh-TW" altLang="zh-HK" sz="4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只靜靜地坐對</a:t>
            </a:r>
            <a:r>
              <a:rPr kumimoji="1" lang="zh-HK" altLang="zh-HK" sz="4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着</a:t>
            </a:r>
            <a:r>
              <a:rPr kumimoji="1" lang="zh-TW" altLang="zh-HK" sz="4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一爐火</a:t>
            </a:r>
          </a:p>
        </p:txBody>
      </p:sp>
      <p:sp>
        <p:nvSpPr>
          <p:cNvPr id="7" name="矩形 2"/>
          <p:cNvSpPr>
            <a:spLocks noChangeArrowheads="1"/>
          </p:cNvSpPr>
          <p:nvPr/>
        </p:nvSpPr>
        <p:spPr bwMode="auto">
          <a:xfrm>
            <a:off x="-983146" y="500420"/>
            <a:ext cx="81153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  </a:t>
            </a:r>
            <a:r>
              <a:rPr lang="en-US" altLang="zh-TW" sz="4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2</a:t>
            </a:r>
            <a:r>
              <a:rPr lang="en-US" altLang="zh-TW" sz="4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.</a:t>
            </a:r>
            <a:r>
              <a:rPr lang="zh-TW" altLang="en-US" sz="4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 </a:t>
            </a:r>
            <a:r>
              <a:rPr lang="en-US" altLang="zh-TW" sz="4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〈</a:t>
            </a:r>
            <a:r>
              <a:rPr lang="zh-HK" altLang="zh-HK" sz="4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難得</a:t>
            </a:r>
            <a:r>
              <a:rPr lang="en-US" altLang="zh-TW" sz="4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〉   </a:t>
            </a:r>
            <a:r>
              <a:rPr lang="en-US" altLang="zh-HK" sz="4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  </a:t>
            </a:r>
            <a:r>
              <a:rPr lang="zh-HK" altLang="zh-HK" sz="4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徐志摩</a:t>
            </a:r>
            <a:endParaRPr lang="zh-TW" altLang="en-US" sz="40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026" name="Picture 2" descr="外で昼寝をする男の子のイラスト"/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980" y="500420"/>
            <a:ext cx="202882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焚き火のイラスト"/>
          <p:cNvPicPr>
            <a:picLocks noChangeAspect="1" noChangeArrowheads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368" y="4649642"/>
            <a:ext cx="1703387" cy="191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7_難得new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94364" y="5988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8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98000"/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2095B123-D477-40A8-B2D2-0772ED23E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452" y="1868558"/>
            <a:ext cx="7523922" cy="4028661"/>
          </a:xfrm>
        </p:spPr>
        <p:txBody>
          <a:bodyPr>
            <a:normAutofit fontScale="90000"/>
          </a:bodyPr>
          <a:lstStyle/>
          <a:p>
            <a:r>
              <a:rPr kumimoji="1"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我多麼希望，</a:t>
            </a:r>
            <a:r>
              <a:rPr kumimoji="1" lang="en-US" altLang="zh-TW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/>
            </a:r>
            <a:br>
              <a:rPr kumimoji="1" lang="en-US" altLang="zh-TW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</a:br>
            <a:r>
              <a:rPr kumimoji="1"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有一個門口，</a:t>
            </a:r>
            <a:r>
              <a:rPr kumimoji="1" lang="en-US" altLang="zh-TW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/>
            </a:r>
            <a:br>
              <a:rPr kumimoji="1" lang="en-US" altLang="zh-TW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</a:br>
            <a:r>
              <a:rPr kumimoji="1"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早晨，陽光照在草上。</a:t>
            </a:r>
            <a:r>
              <a:rPr kumimoji="1" lang="en-US" altLang="zh-TW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/>
            </a:r>
            <a:br>
              <a:rPr kumimoji="1" lang="en-US" altLang="zh-TW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</a:br>
            <a:r>
              <a:rPr kumimoji="1"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我們站着，扶着自己的門窗，</a:t>
            </a:r>
            <a:r>
              <a:rPr kumimoji="1" lang="en-US" altLang="zh-TW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/>
            </a:r>
            <a:br>
              <a:rPr kumimoji="1" lang="en-US" altLang="zh-TW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</a:br>
            <a:r>
              <a:rPr kumimoji="1"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門很低，但太陽是明亮的。</a:t>
            </a:r>
            <a:r>
              <a:rPr kumimoji="1" lang="en-US" altLang="zh-TW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/>
            </a:r>
            <a:br>
              <a:rPr kumimoji="1" lang="en-US" altLang="zh-TW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</a:br>
            <a:r>
              <a:rPr kumimoji="1"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草在結它的種子，風在搖它的葉子，</a:t>
            </a:r>
            <a:r>
              <a:rPr kumimoji="1" lang="en-US" altLang="zh-TW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/>
            </a:r>
            <a:br>
              <a:rPr kumimoji="1" lang="en-US" altLang="zh-TW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</a:br>
            <a:r>
              <a:rPr kumimoji="1"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我們站着，不說話，</a:t>
            </a:r>
            <a:r>
              <a:rPr kumimoji="1" lang="en-US" altLang="zh-TW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/>
            </a:r>
            <a:br>
              <a:rPr kumimoji="1" lang="en-US" altLang="zh-TW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</a:br>
            <a:r>
              <a:rPr kumimoji="1"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就十分美好。 </a:t>
            </a:r>
            <a:r>
              <a:rPr lang="zh-TW" altLang="en-US" dirty="0"/>
              <a:t/>
            </a:r>
            <a:br>
              <a:rPr lang="zh-TW" altLang="en-US" dirty="0"/>
            </a:br>
            <a:endParaRPr lang="zh-HK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32D6FEF1-DE15-4368-940F-A9675C8D7921}"/>
              </a:ext>
            </a:extLst>
          </p:cNvPr>
          <p:cNvSpPr/>
          <p:nvPr/>
        </p:nvSpPr>
        <p:spPr>
          <a:xfrm>
            <a:off x="676191" y="659385"/>
            <a:ext cx="707693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TW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3</a:t>
            </a:r>
            <a:r>
              <a:rPr kumimoji="1" lang="en-US" altLang="zh-TW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.〈</a:t>
            </a:r>
            <a:r>
              <a:rPr kumimoji="1" lang="zh-TW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門前</a:t>
            </a:r>
            <a:r>
              <a:rPr kumimoji="1" lang="en-US" altLang="zh-TW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〉       </a:t>
            </a:r>
            <a:r>
              <a:rPr kumimoji="1"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顧城 </a:t>
            </a:r>
            <a:endParaRPr kumimoji="1" lang="zh-HK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r>
              <a:rPr kumimoji="1"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/>
            </a:r>
            <a:br>
              <a:rPr kumimoji="1"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</a:br>
            <a:endParaRPr kumimoji="1" lang="zh-HK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4" name="15_門前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146738" y="754487"/>
            <a:ext cx="609600" cy="609600"/>
          </a:xfrm>
          <a:prstGeom prst="rect">
            <a:avLst/>
          </a:prstGeom>
        </p:spPr>
      </p:pic>
      <p:pic>
        <p:nvPicPr>
          <p:cNvPr id="2050" name="Picture 2" descr="別荘・山小屋のイラスト"/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047" y="4557932"/>
            <a:ext cx="3587762" cy="230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020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alphaModFix amt="62000"/>
            <a:lum/>
          </a:blip>
          <a:srcRect/>
          <a:stretch>
            <a:fillRect l="-40000" r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1831900" y="1123685"/>
            <a:ext cx="79778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zh-HK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迢迢牽牛星，皎皎河漢女。</a:t>
            </a:r>
          </a:p>
          <a:p>
            <a:r>
              <a:rPr kumimoji="1" lang="zh-TW" altLang="zh-HK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纖纖擢素手，札札弄機杼。</a:t>
            </a:r>
          </a:p>
          <a:p>
            <a:r>
              <a:rPr kumimoji="1" lang="zh-TW" altLang="zh-HK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終日不成章，泣涕零如雨。</a:t>
            </a:r>
          </a:p>
          <a:p>
            <a:r>
              <a:rPr kumimoji="1" lang="zh-TW" altLang="zh-HK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河漢清且淺，相去復幾許。</a:t>
            </a:r>
          </a:p>
          <a:p>
            <a:r>
              <a:rPr kumimoji="1" lang="zh-TW" altLang="zh-HK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盈盈一水間，脈脈不得語。</a:t>
            </a:r>
          </a:p>
          <a:p>
            <a:r>
              <a:rPr kumimoji="1" lang="en-US" altLang="zh-HK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 </a:t>
            </a:r>
            <a:endParaRPr kumimoji="1" lang="zh-TW" altLang="zh-HK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sp>
        <p:nvSpPr>
          <p:cNvPr id="7" name="矩形 2"/>
          <p:cNvSpPr>
            <a:spLocks noChangeArrowheads="1"/>
          </p:cNvSpPr>
          <p:nvPr/>
        </p:nvSpPr>
        <p:spPr bwMode="auto">
          <a:xfrm>
            <a:off x="-1" y="415799"/>
            <a:ext cx="914400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r>
              <a:rPr lang="en-US" altLang="zh-TW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4</a:t>
            </a:r>
            <a:r>
              <a:rPr lang="en-US" altLang="zh-TW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.</a:t>
            </a:r>
            <a:r>
              <a:rPr lang="zh-TW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 </a:t>
            </a:r>
            <a:r>
              <a:rPr lang="en-US" altLang="zh-TW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〈</a:t>
            </a:r>
            <a:r>
              <a:rPr lang="zh-TW" altLang="zh-H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迢迢牽牛星</a:t>
            </a:r>
            <a:r>
              <a:rPr lang="en-US" altLang="zh-TW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‧</a:t>
            </a:r>
            <a:r>
              <a:rPr lang="zh-TW" altLang="zh-H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古詩</a:t>
            </a:r>
            <a:r>
              <a:rPr lang="zh-TW" altLang="zh-HK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十九首之</a:t>
            </a:r>
            <a:r>
              <a:rPr lang="zh-TW" altLang="zh-H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十</a:t>
            </a:r>
            <a:r>
              <a:rPr lang="en-US" altLang="zh-TW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〉</a:t>
            </a:r>
            <a:endParaRPr lang="zh-TW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2" name="3.迢迢牽牛星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345024" y="534480"/>
            <a:ext cx="609600" cy="609600"/>
          </a:xfrm>
          <a:prstGeom prst="rect">
            <a:avLst/>
          </a:prstGeom>
        </p:spPr>
      </p:pic>
      <p:sp>
        <p:nvSpPr>
          <p:cNvPr id="6" name="矩形 8">
            <a:extLst>
              <a:ext uri="{FF2B5EF4-FFF2-40B4-BE49-F238E27FC236}">
                <a16:creationId xmlns="" xmlns:a16="http://schemas.microsoft.com/office/drawing/2014/main" id="{B37D6456-73AF-4845-8AE8-958F38BCD3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361" y="4521861"/>
            <a:ext cx="4097136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註釋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</a:p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</a:t>
            </a:r>
            <a:r>
              <a:rPr kumimoji="1"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迢：遙遠的樣子。 </a:t>
            </a:r>
            <a:endParaRPr kumimoji="1" lang="en-US" altLang="zh-CN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zh-TW" altLang="en-US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</a:t>
            </a:r>
            <a:r>
              <a:rPr kumimoji="1"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皎皎：明亮的樣子</a:t>
            </a:r>
            <a:r>
              <a:rPr kumimoji="1"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﹔</a:t>
            </a:r>
            <a:r>
              <a:rPr kumimoji="1"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河漢：即銀河。</a:t>
            </a:r>
          </a:p>
          <a:p>
            <a:r>
              <a:rPr kumimoji="1" lang="zh-TW" altLang="en-US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</a:t>
            </a:r>
            <a:r>
              <a:rPr kumimoji="1"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纖纖：纖細柔長的樣子。</a:t>
            </a:r>
            <a:endParaRPr kumimoji="1" lang="en-US" altLang="zh-CN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zh-CN" altLang="zh-CN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</a:t>
            </a:r>
            <a:r>
              <a:rPr kumimoji="1"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擢：伸出的意思。</a:t>
            </a:r>
            <a:endParaRPr kumimoji="1" lang="en-US" altLang="zh-CN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zh-CN" altLang="en-US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</a:t>
            </a:r>
            <a:r>
              <a:rPr kumimoji="1"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劄：象聲詞，機織聲。 </a:t>
            </a:r>
            <a:endParaRPr kumimoji="1" lang="en-US" altLang="zh-CN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kumimoji="1" lang="en-US" altLang="zh-CN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矩形 9">
            <a:extLst>
              <a:ext uri="{FF2B5EF4-FFF2-40B4-BE49-F238E27FC236}">
                <a16:creationId xmlns="" xmlns:a16="http://schemas.microsoft.com/office/drawing/2014/main" id="{D3DB0D8D-F26F-4EF1-854A-7773A6D1B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361" y="3598531"/>
            <a:ext cx="728826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主旨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</a:p>
          <a:p>
            <a:r>
              <a:rPr kumimoji="1"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詩人借</a:t>
            </a:r>
            <a:r>
              <a:rPr kumimoji="1"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牛郎、織女</a:t>
            </a:r>
            <a:r>
              <a:rPr kumimoji="1"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kumimoji="1"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神話</a:t>
            </a:r>
            <a:r>
              <a:rPr kumimoji="1"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1"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抒發女子離別相思之情，寫出了人間夫妻不得團聚的悲哀。</a:t>
            </a:r>
            <a:endParaRPr kumimoji="1" lang="zh-HK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2E1995CD-1B8C-4225-A5B0-318B4C09FA87}"/>
              </a:ext>
            </a:extLst>
          </p:cNvPr>
          <p:cNvSpPr/>
          <p:nvPr/>
        </p:nvSpPr>
        <p:spPr>
          <a:xfrm>
            <a:off x="4381016" y="4612759"/>
            <a:ext cx="4572001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1" lang="zh-CN" altLang="en-US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</a:t>
            </a:r>
            <a:r>
              <a:rPr kumimoji="1"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章：織女因相思，而無心織布。</a:t>
            </a:r>
            <a:endParaRPr kumimoji="1" lang="en-US" altLang="zh-CN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zh-CN" altLang="en-US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</a:t>
            </a:r>
            <a:r>
              <a:rPr kumimoji="1"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涕：眼淚。</a:t>
            </a:r>
            <a:endParaRPr kumimoji="1" lang="en-US" altLang="zh-CN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zh-CN" altLang="en-US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</a:t>
            </a:r>
            <a:r>
              <a:rPr kumimoji="1"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清且淺：清又淺。</a:t>
            </a:r>
            <a:endParaRPr kumimoji="1" lang="en-US" altLang="zh-CN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zh-CN" altLang="en-US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</a:t>
            </a:r>
            <a:r>
              <a:rPr kumimoji="1"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相去：相隔能有多遠。</a:t>
            </a:r>
          </a:p>
          <a:p>
            <a:r>
              <a:rPr kumimoji="1" lang="zh-CN" altLang="en-US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</a:t>
            </a:r>
            <a:r>
              <a:rPr kumimoji="1"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盈盈：水清澈、晶瑩的樣子</a:t>
            </a:r>
            <a:r>
              <a:rPr kumimoji="1"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﹔</a:t>
            </a:r>
          </a:p>
          <a:p>
            <a:r>
              <a:rPr kumimoji="1"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 脈脈：含情相視的樣子。</a:t>
            </a:r>
            <a:endParaRPr kumimoji="1" lang="zh-HK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kumimoji="1" lang="en-US" altLang="zh-CN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3_迢迢牽牛星(主旨)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501342" y="3517957"/>
            <a:ext cx="430489" cy="43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87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7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78000"/>
            <a:lum/>
          </a:blip>
          <a:srcRect/>
          <a:stretch>
            <a:fillRect t="-99000" b="-9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A0DC3F79-E4F8-4C35-8349-A84799F73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5</a:t>
            </a:r>
            <a:r>
              <a:rPr kumimoji="1" lang="en-US" altLang="zh-TW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.</a:t>
            </a:r>
            <a:r>
              <a:rPr lang="zh-TW" altLang="zh-TW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〈</a:t>
            </a:r>
            <a:r>
              <a:rPr kumimoji="1" lang="zh-HK" altLang="zh-H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眼睛</a:t>
            </a:r>
            <a:r>
              <a:rPr lang="en-US" altLang="zh-TW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〉                     </a:t>
            </a:r>
            <a:r>
              <a:rPr kumimoji="1" lang="zh-HK" altLang="zh-HK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流沙河</a:t>
            </a:r>
            <a:r>
              <a:rPr kumimoji="1" lang="en-US" altLang="zh-HK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        </a:t>
            </a:r>
            <a:r>
              <a:rPr kumimoji="1" lang="zh-HK" altLang="zh-HK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/>
            </a:r>
            <a:br>
              <a:rPr kumimoji="1" lang="zh-HK" altLang="zh-HK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</a:br>
            <a:endParaRPr kumimoji="1" lang="zh-HK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="" xmlns:a16="http://schemas.microsoft.com/office/drawing/2014/main" id="{70033011-C404-47F9-927B-DC4378F5D95C}"/>
              </a:ext>
            </a:extLst>
          </p:cNvPr>
          <p:cNvSpPr/>
          <p:nvPr/>
        </p:nvSpPr>
        <p:spPr>
          <a:xfrm>
            <a:off x="745435" y="1391585"/>
            <a:ext cx="4134465" cy="52629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HK" altLang="zh-H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天真的眼睛到處看到朋友</a:t>
            </a:r>
            <a:endParaRPr kumimoji="1" lang="en-US" altLang="zh-HK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r>
              <a:rPr kumimoji="1" lang="zh-HK" altLang="zh-H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陰沈的眼睛到處看到敵人</a:t>
            </a:r>
            <a:br>
              <a:rPr kumimoji="1" lang="zh-HK" altLang="zh-H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</a:br>
            <a:r>
              <a:rPr kumimoji="1" lang="zh-HK" altLang="zh-H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恐懼的眼睛到處看到陷阱</a:t>
            </a:r>
            <a:br>
              <a:rPr kumimoji="1" lang="zh-HK" altLang="zh-H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</a:br>
            <a:r>
              <a:rPr kumimoji="1" lang="zh-HK" altLang="zh-H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貪鄙的眼睛到處看到黃金</a:t>
            </a:r>
            <a:br>
              <a:rPr kumimoji="1" lang="zh-HK" altLang="zh-H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</a:br>
            <a:r>
              <a:rPr kumimoji="1" lang="zh-HK" altLang="zh-H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憂愁的眼睛到處看到淒涼</a:t>
            </a:r>
            <a:br>
              <a:rPr kumimoji="1" lang="zh-HK" altLang="zh-H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</a:br>
            <a:r>
              <a:rPr kumimoji="1" lang="zh-HK" altLang="zh-H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歡笑的眼睛到處看到光明</a:t>
            </a:r>
            <a:br>
              <a:rPr kumimoji="1" lang="zh-HK" altLang="zh-H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</a:br>
            <a:r>
              <a:rPr kumimoji="1" lang="zh-HK" altLang="zh-H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/>
            </a:r>
            <a:br>
              <a:rPr kumimoji="1" lang="zh-HK" altLang="zh-H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</a:br>
            <a:r>
              <a:rPr kumimoji="1" lang="zh-HK" altLang="zh-H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兩隻眼睛常常發生矛盾</a:t>
            </a:r>
            <a:br>
              <a:rPr kumimoji="1" lang="zh-HK" altLang="zh-H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</a:br>
            <a:r>
              <a:rPr kumimoji="1" lang="zh-HK" altLang="zh-H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一隻太天真</a:t>
            </a:r>
            <a:r>
              <a:rPr kumimoji="1" lang="en-US" altLang="zh-H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   </a:t>
            </a:r>
            <a:r>
              <a:rPr kumimoji="1" lang="zh-HK" altLang="zh-H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一隻太陰沈</a:t>
            </a:r>
            <a:br>
              <a:rPr kumimoji="1" lang="zh-HK" altLang="zh-H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</a:br>
            <a:r>
              <a:rPr kumimoji="1" lang="zh-HK" altLang="zh-H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於是眼前一片混亂</a:t>
            </a:r>
            <a:br>
              <a:rPr kumimoji="1" lang="zh-HK" altLang="zh-H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</a:br>
            <a:r>
              <a:rPr kumimoji="1" lang="zh-HK" altLang="zh-H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敵人像朋友</a:t>
            </a:r>
            <a:br>
              <a:rPr kumimoji="1" lang="zh-HK" altLang="zh-H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</a:br>
            <a:r>
              <a:rPr kumimoji="1" lang="zh-HK" altLang="zh-H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朋友像敵人 </a:t>
            </a:r>
            <a:endParaRPr lang="zh-HK" altLang="en-US" sz="2800" dirty="0"/>
          </a:p>
        </p:txBody>
      </p:sp>
      <p:pic>
        <p:nvPicPr>
          <p:cNvPr id="3074" name="Picture 2" descr="同窓会のイラスト"/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75" y="3994150"/>
            <a:ext cx="4302125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11_眼睛new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48891" y="495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30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42000" b="-4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2001077" y="1104354"/>
            <a:ext cx="797780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zh-HK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anose="02020603050405020304" pitchFamily="18" charset="0"/>
              </a:rPr>
              <a:t>你把憂傷畫在眼角</a:t>
            </a:r>
          </a:p>
          <a:p>
            <a:r>
              <a:rPr kumimoji="1" lang="zh-TW" altLang="zh-HK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anose="02020603050405020304" pitchFamily="18" charset="0"/>
              </a:rPr>
              <a:t>我將流浪抹上額頭</a:t>
            </a:r>
          </a:p>
          <a:p>
            <a:r>
              <a:rPr kumimoji="1" lang="zh-TW" altLang="zh-HK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anose="02020603050405020304" pitchFamily="18" charset="0"/>
              </a:rPr>
              <a:t>你用思念添幾縷白髮</a:t>
            </a:r>
          </a:p>
          <a:p>
            <a:r>
              <a:rPr kumimoji="1" lang="zh-TW" altLang="zh-HK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anose="02020603050405020304" pitchFamily="18" charset="0"/>
              </a:rPr>
              <a:t>我讓歲月雕刻我憔悴的手</a:t>
            </a:r>
          </a:p>
          <a:p>
            <a:r>
              <a:rPr kumimoji="1" lang="zh-TW" altLang="zh-HK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anose="02020603050405020304" pitchFamily="18" charset="0"/>
              </a:rPr>
              <a:t>然後在街角我們擦身而過</a:t>
            </a:r>
          </a:p>
          <a:p>
            <a:r>
              <a:rPr kumimoji="1" lang="zh-TW" altLang="zh-HK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anose="02020603050405020304" pitchFamily="18" charset="0"/>
              </a:rPr>
              <a:t>漠然地不再相識</a:t>
            </a:r>
          </a:p>
          <a:p>
            <a:r>
              <a:rPr kumimoji="1" lang="zh-TW" altLang="zh-H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anose="02020603050405020304" pitchFamily="18" charset="0"/>
              </a:rPr>
              <a:t>啊</a:t>
            </a:r>
            <a:r>
              <a:rPr kumimoji="1" lang="en-US" altLang="zh-TW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anose="02020603050405020304" pitchFamily="18" charset="0"/>
              </a:rPr>
              <a:t>  </a:t>
            </a:r>
            <a:r>
              <a:rPr kumimoji="1" lang="en-US" altLang="zh-TW" sz="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anose="02020603050405020304" pitchFamily="18" charset="0"/>
              </a:rPr>
              <a:t> </a:t>
            </a:r>
            <a:r>
              <a:rPr kumimoji="1" lang="zh-TW" altLang="zh-H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anose="02020603050405020304" pitchFamily="18" charset="0"/>
              </a:rPr>
              <a:t>親愛的</a:t>
            </a:r>
            <a:r>
              <a:rPr kumimoji="1" lang="zh-TW" altLang="zh-HK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anose="02020603050405020304" pitchFamily="18" charset="0"/>
              </a:rPr>
              <a:t>朋友</a:t>
            </a:r>
          </a:p>
          <a:p>
            <a:r>
              <a:rPr kumimoji="1" lang="zh-TW" altLang="zh-HK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anose="02020603050405020304" pitchFamily="18" charset="0"/>
              </a:rPr>
              <a:t>請別錯怪那韶光改人容顏</a:t>
            </a:r>
          </a:p>
          <a:p>
            <a:r>
              <a:rPr kumimoji="1" lang="zh-TW" altLang="zh-HK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anose="02020603050405020304" pitchFamily="18" charset="0"/>
              </a:rPr>
              <a:t>我們自己才是那個化妝師</a:t>
            </a:r>
          </a:p>
        </p:txBody>
      </p:sp>
      <p:sp>
        <p:nvSpPr>
          <p:cNvPr id="7" name="矩形 2"/>
          <p:cNvSpPr>
            <a:spLocks noChangeArrowheads="1"/>
          </p:cNvSpPr>
          <p:nvPr/>
        </p:nvSpPr>
        <p:spPr bwMode="auto">
          <a:xfrm>
            <a:off x="124997" y="396329"/>
            <a:ext cx="81153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  </a:t>
            </a:r>
            <a:r>
              <a:rPr lang="en-US" altLang="zh-TW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6.</a:t>
            </a: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 </a:t>
            </a:r>
            <a:r>
              <a:rPr lang="en-US" altLang="zh-TW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〈</a:t>
            </a:r>
            <a:r>
              <a:rPr lang="zh-CN" altLang="zh-H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邂逅</a:t>
            </a:r>
            <a:r>
              <a:rPr lang="en-US" altLang="zh-CN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〉</a:t>
            </a:r>
            <a:r>
              <a:rPr lang="en-US" altLang="zh-H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    </a:t>
            </a:r>
            <a:r>
              <a:rPr lang="zh-HK" altLang="zh-H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席</a:t>
            </a:r>
            <a:r>
              <a:rPr lang="zh-HK" altLang="zh-HK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慕容</a:t>
            </a:r>
            <a:endParaRPr lang="zh-TW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2" name="6_邂逅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611757" y="494753"/>
            <a:ext cx="609600" cy="609600"/>
          </a:xfrm>
          <a:prstGeom prst="rect">
            <a:avLst/>
          </a:prstGeom>
        </p:spPr>
      </p:pic>
      <p:pic>
        <p:nvPicPr>
          <p:cNvPr id="4098" name="Picture 2" descr="故郷を懐かしむお年寄りのイラスト（悲しそう）"/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84" y="1941342"/>
            <a:ext cx="2338950" cy="2461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526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483" y="0"/>
            <a:ext cx="5091997" cy="8147196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426968" y="1186508"/>
            <a:ext cx="76995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zh-HK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錦瑟無端五十弦，一弦一柱思華年。莊生曉夢迷蝴蝶，望帝春心托杜鵑。</a:t>
            </a:r>
            <a:r>
              <a:rPr kumimoji="1" lang="en-US" altLang="zh-HK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/>
            </a:r>
            <a:br>
              <a:rPr kumimoji="1" lang="en-US" altLang="zh-HK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</a:br>
            <a:r>
              <a:rPr kumimoji="1" lang="zh-TW" altLang="zh-HK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滄海月明珠有淚，藍田日暖玉生煙。此情可待成追憶，只是當時已惘然。</a:t>
            </a:r>
          </a:p>
        </p:txBody>
      </p:sp>
      <p:sp>
        <p:nvSpPr>
          <p:cNvPr id="7" name="矩形 2"/>
          <p:cNvSpPr>
            <a:spLocks noChangeArrowheads="1"/>
          </p:cNvSpPr>
          <p:nvPr/>
        </p:nvSpPr>
        <p:spPr bwMode="auto">
          <a:xfrm>
            <a:off x="-542890" y="302953"/>
            <a:ext cx="818411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  </a:t>
            </a:r>
            <a:r>
              <a:rPr lang="en-US" altLang="zh-TW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7</a:t>
            </a:r>
            <a:r>
              <a:rPr lang="en-US" altLang="zh-TW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.</a:t>
            </a:r>
            <a:r>
              <a:rPr lang="zh-TW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 </a:t>
            </a:r>
            <a:r>
              <a:rPr lang="en-US" altLang="zh-TW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〈</a:t>
            </a:r>
            <a:r>
              <a:rPr lang="zh-TW" altLang="zh-H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錦瑟</a:t>
            </a:r>
            <a:r>
              <a:rPr lang="en-US" altLang="zh-TW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〉</a:t>
            </a:r>
            <a:r>
              <a:rPr lang="en-US" altLang="zh-H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     </a:t>
            </a:r>
            <a:r>
              <a:rPr lang="zh-TW" altLang="zh-H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李商隱</a:t>
            </a:r>
            <a:endParaRPr lang="zh-TW" altLang="zh-HK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endParaRPr lang="zh-TW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3" name="2.錦瑟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3971925" y="355073"/>
            <a:ext cx="609600" cy="609600"/>
          </a:xfrm>
          <a:prstGeom prst="rect">
            <a:avLst/>
          </a:prstGeom>
        </p:spPr>
      </p:pic>
      <p:sp>
        <p:nvSpPr>
          <p:cNvPr id="6" name="矩形 8">
            <a:extLst>
              <a:ext uri="{FF2B5EF4-FFF2-40B4-BE49-F238E27FC236}">
                <a16:creationId xmlns="" xmlns:a16="http://schemas.microsoft.com/office/drawing/2014/main" id="{7B06136C-2587-4734-A13E-A5BDEE1ACA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967" y="4376357"/>
            <a:ext cx="8465241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註釋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</a:p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</a:t>
            </a:r>
            <a:r>
              <a:rPr kumimoji="1"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錦瑟：裝飾華美的撥絃樂器</a:t>
            </a:r>
            <a:endParaRPr kumimoji="1" lang="en-US" altLang="zh-CN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zh-TW" altLang="en-US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</a:t>
            </a:r>
            <a:r>
              <a:rPr kumimoji="1"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無端：</a:t>
            </a:r>
            <a:r>
              <a:rPr kumimoji="1"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沒有原故理由，</a:t>
            </a:r>
            <a:r>
              <a:rPr kumimoji="1"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怨怪</a:t>
            </a:r>
            <a:r>
              <a:rPr kumimoji="1"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之意</a:t>
            </a:r>
            <a:r>
              <a:rPr kumimoji="1"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kumimoji="1" lang="zh-HK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  </a:t>
            </a:r>
            <a:endParaRPr kumimoji="1" lang="en-US" altLang="zh-HK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zh-TW" altLang="en-US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「</a:t>
            </a:r>
            <a:r>
              <a:rPr kumimoji="1"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莊生</a:t>
            </a:r>
            <a:r>
              <a:rPr kumimoji="1"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」一句</a:t>
            </a:r>
            <a:r>
              <a:rPr kumimoji="1" lang="zh-HK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kumimoji="1"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引莊周夢蝶故事，以言人生如夢，往事如煙之意。</a:t>
            </a:r>
            <a:endParaRPr kumimoji="1" lang="en-US" altLang="zh-CN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zh-CN" altLang="zh-CN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</a:t>
            </a:r>
            <a:r>
              <a:rPr kumimoji="1"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望</a:t>
            </a:r>
            <a:r>
              <a:rPr kumimoji="1" lang="zh-TW" altLang="en-US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「</a:t>
            </a:r>
            <a:r>
              <a:rPr kumimoji="1"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帝</a:t>
            </a:r>
            <a:r>
              <a:rPr kumimoji="1"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」一句</a:t>
            </a:r>
            <a:r>
              <a:rPr kumimoji="1" lang="zh-HK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kumimoji="1"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望帝把自己的幽恨托身</a:t>
            </a:r>
            <a:r>
              <a:rPr kumimoji="1"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於</a:t>
            </a:r>
            <a:r>
              <a:rPr kumimoji="1"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杜鵑</a:t>
            </a:r>
            <a:r>
              <a:rPr kumimoji="1"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kumimoji="1" lang="en-US" altLang="zh-CN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zh-CN" altLang="en-US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</a:t>
            </a:r>
            <a:r>
              <a:rPr kumimoji="1"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珠有淚：明月滄海</a:t>
            </a:r>
            <a:r>
              <a:rPr kumimoji="1"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美</a:t>
            </a:r>
            <a:r>
              <a:rPr kumimoji="1"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kumimoji="1"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魚</a:t>
            </a:r>
            <a:r>
              <a:rPr kumimoji="1"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流下了滴滴眼淚</a:t>
            </a:r>
            <a:endParaRPr kumimoji="1" lang="en-US" altLang="zh-CN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zh-CN" altLang="en-US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</a:t>
            </a:r>
            <a:r>
              <a:rPr kumimoji="1"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藍田：藍田</a:t>
            </a:r>
            <a:r>
              <a:rPr kumimoji="1"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美玉也是難以接近，指自己的理想事與願違。</a:t>
            </a:r>
            <a:endParaRPr kumimoji="1"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zh-CN" altLang="en-US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</a:t>
            </a:r>
            <a:r>
              <a:rPr kumimoji="1" lang="zh-TW" altLang="en-US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末句</a:t>
            </a:r>
            <a:r>
              <a:rPr kumimoji="1" lang="en-US" altLang="zh-TW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︰</a:t>
            </a:r>
            <a:r>
              <a:rPr kumimoji="1"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此時此景為什麼要現在才追憶，只因當時心中一片茫然。</a:t>
            </a:r>
            <a:endParaRPr kumimoji="1" lang="zh-HK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矩形 9">
            <a:extLst>
              <a:ext uri="{FF2B5EF4-FFF2-40B4-BE49-F238E27FC236}">
                <a16:creationId xmlns="" xmlns:a16="http://schemas.microsoft.com/office/drawing/2014/main" id="{ABEA9C59-8F0C-410F-A09B-4E8E35663F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967" y="3612429"/>
            <a:ext cx="846524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主旨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</a:p>
          <a:p>
            <a:r>
              <a:rPr kumimoji="1"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詩人</a:t>
            </a:r>
            <a:r>
              <a:rPr kumimoji="1"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在詩中追憶了自己的青春年華，傷感自己不幸的遭遇，寄託</a:t>
            </a:r>
            <a:r>
              <a:rPr kumimoji="1"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他</a:t>
            </a:r>
            <a:r>
              <a:rPr kumimoji="1"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悲憤的心情</a:t>
            </a:r>
            <a:r>
              <a:rPr kumimoji="1"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kumimoji="1" lang="zh-HK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2_錦瑟(主旨)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456765" y="3545541"/>
            <a:ext cx="425823" cy="42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95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0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8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865306" y="1011282"/>
            <a:ext cx="935603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zh-HK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我打江南走過</a:t>
            </a:r>
          </a:p>
          <a:p>
            <a:r>
              <a:rPr kumimoji="1" lang="zh-TW" altLang="zh-HK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那等在季節裏的容顏如蓮花般的開落</a:t>
            </a:r>
          </a:p>
          <a:p>
            <a:r>
              <a:rPr kumimoji="1" lang="zh-TW" altLang="zh-HK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東風不來，三月的柳絮不飛</a:t>
            </a:r>
          </a:p>
          <a:p>
            <a:r>
              <a:rPr kumimoji="1" lang="zh-TW" altLang="zh-HK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你底心如小小寂寞的城</a:t>
            </a:r>
          </a:p>
          <a:p>
            <a:r>
              <a:rPr kumimoji="1" lang="zh-TW" altLang="zh-HK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恰若青石的街道向晚</a:t>
            </a:r>
          </a:p>
          <a:p>
            <a:r>
              <a:rPr kumimoji="1" lang="zh-TW" altLang="zh-HK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跫音不響，三月的春帷不揭</a:t>
            </a:r>
          </a:p>
          <a:p>
            <a:r>
              <a:rPr kumimoji="1" lang="zh-TW" altLang="zh-HK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你底心是小小的窗扉緊掩</a:t>
            </a:r>
          </a:p>
          <a:p>
            <a:r>
              <a:rPr kumimoji="1" lang="zh-TW" altLang="zh-HK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我達達的馬蹄是美麗的錯誤</a:t>
            </a:r>
          </a:p>
          <a:p>
            <a:r>
              <a:rPr kumimoji="1" lang="zh-TW" altLang="zh-HK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我不是歸人，是個過客</a:t>
            </a:r>
          </a:p>
        </p:txBody>
      </p:sp>
      <p:sp>
        <p:nvSpPr>
          <p:cNvPr id="7" name="矩形 2"/>
          <p:cNvSpPr>
            <a:spLocks noChangeArrowheads="1"/>
          </p:cNvSpPr>
          <p:nvPr/>
        </p:nvSpPr>
        <p:spPr bwMode="auto">
          <a:xfrm>
            <a:off x="-974932" y="320625"/>
            <a:ext cx="81153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  </a:t>
            </a:r>
            <a:r>
              <a:rPr lang="en-US" altLang="zh-TW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8.</a:t>
            </a: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 </a:t>
            </a:r>
            <a:r>
              <a:rPr lang="en-US" altLang="zh-TW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〈</a:t>
            </a:r>
            <a:r>
              <a:rPr lang="zh-HK" altLang="zh-H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錯誤</a:t>
            </a:r>
            <a:r>
              <a:rPr lang="en-US" altLang="zh-TW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〉</a:t>
            </a:r>
            <a:r>
              <a:rPr lang="en-US" altLang="zh-H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  </a:t>
            </a:r>
            <a:r>
              <a:rPr lang="zh-HK" altLang="zh-HK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鄭愁予</a:t>
            </a:r>
            <a:endParaRPr lang="zh-TW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2" name="8_錯誤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730396" y="3859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40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328</TotalTime>
  <Words>1114</Words>
  <Application>Microsoft Office PowerPoint</Application>
  <PresentationFormat>如螢幕大小 (4:3)</PresentationFormat>
  <Paragraphs>128</Paragraphs>
  <Slides>16</Slides>
  <Notes>0</Notes>
  <HiddenSlides>0</HiddenSlides>
  <MMClips>20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16</vt:i4>
      </vt:variant>
    </vt:vector>
  </HeadingPairs>
  <TitlesOfParts>
    <vt:vector size="17" baseType="lpstr">
      <vt:lpstr>Office 佈景主題</vt:lpstr>
      <vt:lpstr>PowerPoint 簡報</vt:lpstr>
      <vt:lpstr>PowerPoint 簡報</vt:lpstr>
      <vt:lpstr>PowerPoint 簡報</vt:lpstr>
      <vt:lpstr>我多麼希望， 有一個門口， 早晨，陽光照在草上。 我們站着，扶着自己的門窗， 門很低，但太陽是明亮的。 草在結它的種子，風在搖它的葉子， 我們站着，不說話， 就十分美好。  </vt:lpstr>
      <vt:lpstr>PowerPoint 簡報</vt:lpstr>
      <vt:lpstr>5. 〈眼睛〉                     流沙河         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         燕子去了，有再來的時候；楊柳枯了，有再青的時候；桃花謝了，有再開的時候。但是，聰明的，你告訴我，我們的日子為什麼一去不復返呢？——是有人偷了他們罷；那是誰？現在又到了哪裏呢？          我的日子滴在時間的流裏，沒有聲音，也沒有影子。在逃去如飛的日子裏，在千門萬戶的世界裏的我，能做些什麼呢？只有徘徊罷了，只有匆匆罷了⋯⋯           過去的日子如輕煙，被微風吹散了；如薄霧，被初陽蒸融了；我留着些甚麼痕跡呢？你，聰明的，告訴我，我們的日子為甚麼一去不復返呢？</vt:lpstr>
      <vt:lpstr>PowerPoint 簡報</vt:lpstr>
      <vt:lpstr>今生今世 我最忘情的哭聲有兩次 一次，在我生命的開始 一次，在你生命的告終 第一次，我不會記得，是聽你說的 第二次，你不會曉得，我說也沒用 但兩次哭聲的中間啊 有無窮無盡的笑聲 一遍一遍又一遍 迴盪了整整三十年 你都曉得，我都記得 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yin fong lam</dc:creator>
  <cp:lastModifiedBy>SPS</cp:lastModifiedBy>
  <cp:revision>46</cp:revision>
  <cp:lastPrinted>2017-10-19T03:48:11Z</cp:lastPrinted>
  <dcterms:created xsi:type="dcterms:W3CDTF">2016-10-15T05:08:09Z</dcterms:created>
  <dcterms:modified xsi:type="dcterms:W3CDTF">2017-11-03T02:56:50Z</dcterms:modified>
</cp:coreProperties>
</file>